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7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3" r:id="rId13"/>
    <p:sldId id="288" r:id="rId14"/>
    <p:sldId id="290" r:id="rId15"/>
    <p:sldId id="289" r:id="rId16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8" autoAdjust="0"/>
    <p:restoredTop sz="78794" autoAdjust="0"/>
  </p:normalViewPr>
  <p:slideViewPr>
    <p:cSldViewPr snapToGrid="0">
      <p:cViewPr varScale="1">
        <p:scale>
          <a:sx n="82" d="100"/>
          <a:sy n="82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5D51D2-ADCD-4092-BFAC-B3B920D83F85}" type="datetime1">
              <a:rPr lang="de-DE" smtClean="0"/>
              <a:t>02.05.2022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EE615-04DF-4142-8B33-EF0FCE4F93E5}" type="datetime1">
              <a:rPr lang="de-DE" smtClean="0"/>
              <a:pPr/>
              <a:t>02.05.2022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sz="1800" dirty="0"/>
              <a:t>Optisch regulärer USB Stick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sz="1800" dirty="0"/>
              <a:t>"Bekannte" Modelle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6397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/>
              <a:t>Um 2010 als Werkzeug für Admins genutzt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 err="1"/>
              <a:t>Repetative</a:t>
            </a:r>
            <a:r>
              <a:rPr lang="de-DE" dirty="0"/>
              <a:t> Tätigkeiten via Scripts "automatisieren"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/>
              <a:t>Manuelle Eingriffe von </a:t>
            </a:r>
            <a:r>
              <a:rPr lang="de-DE" dirty="0" err="1"/>
              <a:t>Administratorn</a:t>
            </a:r>
            <a:r>
              <a:rPr lang="de-DE" dirty="0"/>
              <a:t> reduzieren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/>
              <a:t>Ausführung von </a:t>
            </a:r>
            <a:r>
              <a:rPr lang="de-DE" dirty="0" err="1"/>
              <a:t>Scripte</a:t>
            </a:r>
            <a:r>
              <a:rPr lang="de-DE" dirty="0"/>
              <a:t> (nachfolgen Payload)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/>
              <a:t>Breiter bekannt seit Black Hat 2014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2851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/>
              <a:t>Fishing: Wird in Öffentlichkeit ausgestreut, mit Hoffnung das irgendjemand den Stick nutzt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/>
              <a:t>Spear Fishing: Gezielter Angriff, meist als Mails aber auch auf Messen via USB als Werbegeschenk möglich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/>
              <a:t>Ziele sind Malware in System einfügen, Systeme schädigen:  Wirtschaftsspionage, Erpressung, ...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7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2843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/>
              <a:t>USB Stick wird </a:t>
            </a:r>
            <a:r>
              <a:rPr lang="de-DE" dirty="0" err="1"/>
              <a:t>eingestckt</a:t>
            </a:r>
            <a:r>
              <a:rPr lang="de-DE" dirty="0"/>
              <a:t>, mit Strom versorgt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/>
              <a:t>Gerät wird als HID (Human Interface Device, Tastatur) erkannt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/>
              <a:t>Payload/</a:t>
            </a:r>
            <a:r>
              <a:rPr lang="de-DE" dirty="0" err="1"/>
              <a:t>Script</a:t>
            </a:r>
            <a:r>
              <a:rPr lang="de-DE" dirty="0"/>
              <a:t> wird ausgeführt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/>
              <a:t>Aktionen laufen im Hintergrund: </a:t>
            </a:r>
            <a:r>
              <a:rPr lang="de-DE" dirty="0" err="1"/>
              <a:t>Keystroke</a:t>
            </a:r>
            <a:r>
              <a:rPr lang="de-DE" dirty="0"/>
              <a:t> </a:t>
            </a:r>
            <a:r>
              <a:rPr lang="de-DE" dirty="0" err="1"/>
              <a:t>Injection</a:t>
            </a:r>
            <a:r>
              <a:rPr lang="de-DE" dirty="0"/>
              <a:t>, Keylogger, Kopieren, Installation von Dateien, usw.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223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481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Never Gonna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Up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Rick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Astley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loop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rtl="0"/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volume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maximum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someone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down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volume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volume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maximum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6587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Anschluss (USB Type-A oder Type-C gängig)</a:t>
            </a:r>
          </a:p>
          <a:p>
            <a:pPr rtl="0"/>
            <a:r>
              <a:rPr lang="de-DE" dirty="0"/>
              <a:t>Prozessor</a:t>
            </a:r>
          </a:p>
          <a:p>
            <a:pPr rtl="0"/>
            <a:r>
              <a:rPr lang="de-DE" dirty="0" err="1"/>
              <a:t>MicroSD</a:t>
            </a:r>
            <a:r>
              <a:rPr lang="de-DE" dirty="0"/>
              <a:t> Slot (enthält Payload)</a:t>
            </a:r>
          </a:p>
          <a:p>
            <a:pPr rtl="0"/>
            <a:r>
              <a:rPr lang="de-DE" dirty="0"/>
              <a:t>Replay/</a:t>
            </a:r>
            <a:r>
              <a:rPr lang="de-DE" dirty="0" err="1"/>
              <a:t>Reset</a:t>
            </a:r>
            <a:r>
              <a:rPr lang="de-DE" dirty="0"/>
              <a:t> Button (Zwecks Debugging, Entwicklung)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2380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lips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88FC6F8F-5002-4D94-A3C0-B6AB2DF62D27}" type="datetime1">
              <a:rPr lang="de-DE" noProof="0" smtClean="0"/>
              <a:t>02.05.2022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FF26CF-3A7C-4631-A8BF-38458B0B5AD3}" type="datetime1">
              <a:rPr lang="de-DE" noProof="0" smtClean="0"/>
              <a:t>02.05.2022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56F5FC-E12D-4883-A900-D8F749C16886}" type="datetime1">
              <a:rPr lang="de-DE" noProof="0" smtClean="0"/>
              <a:t>02.05.2022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  <p:cxnSp>
        <p:nvCxnSpPr>
          <p:cNvPr id="7" name="Gerader Verbinde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11D247-BF25-4313-848F-0A6FFDC42CC3}" type="datetime1">
              <a:rPr lang="de-DE" noProof="0" smtClean="0"/>
              <a:t>02.05.2022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lips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3CEAD4-1021-4B35-8BEC-0363D8DA6A57}" type="datetime1">
              <a:rPr lang="de-DE" noProof="0" smtClean="0"/>
              <a:t>02.05.2022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DE884-BDB3-4445-9C7C-427638C7C80D}" type="datetime1">
              <a:rPr lang="de-DE" noProof="0" smtClean="0"/>
              <a:t>02.05.2022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235473-FEB4-4673-9FA8-147CB48494B0}" type="datetime1">
              <a:rPr lang="de-DE" noProof="0" smtClean="0"/>
              <a:t>02.05.2022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72DBD2-9956-48DD-B433-972316F0D390}" type="datetime1">
              <a:rPr lang="de-DE" noProof="0" smtClean="0"/>
              <a:t>02.05.2022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600A1-B4CA-4F63-8D09-F7DBA6E64CEA}" type="datetime1">
              <a:rPr lang="de-DE" noProof="0" smtClean="0"/>
              <a:t>02.05.2022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23E022-A1A1-4E4C-B902-14F8D62BE84E}" type="datetime1">
              <a:rPr lang="de-DE" noProof="0" smtClean="0"/>
              <a:t>02.05.2022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FB6D58-F84C-4882-B265-0A468AAE9816}" type="datetime1">
              <a:rPr lang="de-DE" noProof="0" smtClean="0"/>
              <a:t>02.05.2022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de-DE" noProof="0" smtClean="0"/>
              <a:t>‹Nr.›</a:t>
            </a:fld>
            <a:endParaRPr lang="de-DE" noProof="0" dirty="0"/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9E3617B5-9D3A-4290-B029-5215CF6190BB}" type="datetime1">
              <a:rPr lang="de-DE" noProof="0" smtClean="0"/>
              <a:t>02.05.2022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cxnSp>
        <p:nvCxnSpPr>
          <p:cNvPr id="7" name="Gerader Verbinde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37457ED3-EB3A-46DA-90E0-46217A3FF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499747"/>
              </p:ext>
            </p:extLst>
          </p:nvPr>
        </p:nvGraphicFramePr>
        <p:xfrm>
          <a:off x="4064000" y="3429000"/>
          <a:ext cx="8128000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4110695611"/>
                    </a:ext>
                  </a:extLst>
                </a:gridCol>
                <a:gridCol w="5568043">
                  <a:extLst>
                    <a:ext uri="{9D8B030D-6E8A-4147-A177-3AD203B41FA5}">
                      <a16:colId xmlns:a16="http://schemas.microsoft.com/office/drawing/2014/main" val="4283848434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3321338919"/>
                    </a:ext>
                  </a:extLst>
                </a:gridCol>
                <a:gridCol w="869043">
                  <a:extLst>
                    <a:ext uri="{9D8B030D-6E8A-4147-A177-3AD203B41FA5}">
                      <a16:colId xmlns:a16="http://schemas.microsoft.com/office/drawing/2014/main" val="419088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65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5400" b="1" dirty="0">
                          <a:solidFill>
                            <a:schemeClr val="bg1"/>
                          </a:solidFill>
                        </a:rPr>
                        <a:t>BAD USB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34485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endParaRPr lang="de-DE" sz="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989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Marius Schmidt &amp; Jan Mix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006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745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502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r>
              <a:rPr lang="de-DE" sz="5400" b="1" dirty="0">
                <a:solidFill>
                  <a:schemeClr val="tx1"/>
                </a:solidFill>
              </a:rPr>
              <a:t>Aufbau</a:t>
            </a:r>
            <a:endParaRPr lang="de-DE" dirty="0"/>
          </a:p>
        </p:txBody>
      </p:sp>
      <p:pic>
        <p:nvPicPr>
          <p:cNvPr id="2050" name="Picture 2" descr="USB Rubber Ducky - Hak5">
            <a:extLst>
              <a:ext uri="{FF2B5EF4-FFF2-40B4-BE49-F238E27FC236}">
                <a16:creationId xmlns:a16="http://schemas.microsoft.com/office/drawing/2014/main" id="{BFD8ADB7-CA08-41DD-8521-C7D15B24B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607" y="1850971"/>
            <a:ext cx="6058178" cy="315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EU: Raspberry Pi Pico und der Mikrocontroller RP2040 | Elektor Magazine">
            <a:extLst>
              <a:ext uri="{FF2B5EF4-FFF2-40B4-BE49-F238E27FC236}">
                <a16:creationId xmlns:a16="http://schemas.microsoft.com/office/drawing/2014/main" id="{F37E4C5E-8580-C42F-64D4-F6C80F02D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46" y="1850971"/>
            <a:ext cx="3879476" cy="387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431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4F5401F-0385-9735-A78D-FBB155319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97" t="12861" r="26431" b="15498"/>
          <a:stretch/>
        </p:blipFill>
        <p:spPr>
          <a:xfrm>
            <a:off x="6383131" y="1468870"/>
            <a:ext cx="4825234" cy="48039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5E55BB9-8CF7-0CCC-A9D2-7F4F900F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Prävention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4FB2A5-BD5E-62B4-C786-22F425AB9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930" y="2613622"/>
            <a:ext cx="4825234" cy="365916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de-DE" sz="2700" dirty="0"/>
              <a:t>Keine Fremdgeräte</a:t>
            </a:r>
          </a:p>
          <a:p>
            <a:pPr>
              <a:buFont typeface="Wingdings" pitchFamily="2" charset="2"/>
              <a:buChar char="§"/>
            </a:pPr>
            <a:endParaRPr lang="de-DE" sz="2700" dirty="0"/>
          </a:p>
          <a:p>
            <a:pPr>
              <a:buFont typeface="Wingdings" pitchFamily="2" charset="2"/>
              <a:buChar char="§"/>
            </a:pPr>
            <a:r>
              <a:rPr lang="de-DE" sz="2700" dirty="0"/>
              <a:t>Beschränkte Zugriffsrechte</a:t>
            </a:r>
          </a:p>
          <a:p>
            <a:pPr>
              <a:buFont typeface="Wingdings" pitchFamily="2" charset="2"/>
              <a:buChar char="§"/>
            </a:pPr>
            <a:endParaRPr lang="de-DE" sz="2700" dirty="0"/>
          </a:p>
          <a:p>
            <a:pPr>
              <a:buFont typeface="Wingdings" pitchFamily="2" charset="2"/>
              <a:buChar char="§"/>
            </a:pPr>
            <a:r>
              <a:rPr lang="de-DE" sz="2700" dirty="0"/>
              <a:t>Zertifizierte Hardware </a:t>
            </a:r>
          </a:p>
        </p:txBody>
      </p:sp>
    </p:spTree>
    <p:extLst>
      <p:ext uri="{BB962C8B-B14F-4D97-AF65-F5344CB8AC3E}">
        <p14:creationId xmlns:p14="http://schemas.microsoft.com/office/powerpoint/2010/main" val="370349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F478AD-0D48-1AB3-721F-856D44D2D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 + F4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8917D5-80FB-ED05-3D0E-A0D51A59D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3429000"/>
            <a:ext cx="9720073" cy="668215"/>
          </a:xfrm>
        </p:spPr>
        <p:txBody>
          <a:bodyPr anchor="ctr">
            <a:noAutofit/>
          </a:bodyPr>
          <a:lstStyle/>
          <a:p>
            <a:pPr algn="ctr"/>
            <a:r>
              <a:rPr lang="de-DE" sz="6600" b="1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1339060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r>
              <a:rPr lang="de-DE" dirty="0"/>
              <a:t>Inhalt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52F3765A-10D6-4AB0-83AE-C1E1327CA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544211"/>
              </p:ext>
            </p:extLst>
          </p:nvPr>
        </p:nvGraphicFramePr>
        <p:xfrm>
          <a:off x="1024128" y="2791969"/>
          <a:ext cx="5435238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554">
                  <a:extLst>
                    <a:ext uri="{9D8B030D-6E8A-4147-A177-3AD203B41FA5}">
                      <a16:colId xmlns:a16="http://schemas.microsoft.com/office/drawing/2014/main" val="3596539663"/>
                    </a:ext>
                  </a:extLst>
                </a:gridCol>
                <a:gridCol w="3779189">
                  <a:extLst>
                    <a:ext uri="{9D8B030D-6E8A-4147-A177-3AD203B41FA5}">
                      <a16:colId xmlns:a16="http://schemas.microsoft.com/office/drawing/2014/main" val="1845290085"/>
                    </a:ext>
                  </a:extLst>
                </a:gridCol>
                <a:gridCol w="1146495">
                  <a:extLst>
                    <a:ext uri="{9D8B030D-6E8A-4147-A177-3AD203B41FA5}">
                      <a16:colId xmlns:a16="http://schemas.microsoft.com/office/drawing/2014/main" val="46129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Was Ist ein BAD-USB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563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6464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Einsatz Warum Und Wo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945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34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Funktionsweise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546722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A2B92B2-032A-4FA4-A115-5BE9C8EEE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130999"/>
              </p:ext>
            </p:extLst>
          </p:nvPr>
        </p:nvGraphicFramePr>
        <p:xfrm>
          <a:off x="6096000" y="2791969"/>
          <a:ext cx="3623492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8078">
                  <a:extLst>
                    <a:ext uri="{9D8B030D-6E8A-4147-A177-3AD203B41FA5}">
                      <a16:colId xmlns:a16="http://schemas.microsoft.com/office/drawing/2014/main" val="1517480002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1719973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DEMO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29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542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 dirty="0">
                          <a:solidFill>
                            <a:schemeClr val="tx1"/>
                          </a:solidFill>
                        </a:rPr>
                        <a:t>Aufbau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7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14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0327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r>
              <a:rPr lang="de-DE" dirty="0"/>
              <a:t>Was ist ein Bad-</a:t>
            </a:r>
            <a:r>
              <a:rPr lang="de-DE" dirty="0" err="1"/>
              <a:t>usb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0AEAE9C-E332-494B-86B2-0FFCDA38C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514" y="1986534"/>
            <a:ext cx="58293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8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8323392-654E-40E2-B0CD-F5440D7AB1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65" b="38308"/>
          <a:stretch/>
        </p:blipFill>
        <p:spPr>
          <a:xfrm>
            <a:off x="2667000" y="2241645"/>
            <a:ext cx="6858000" cy="2374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Ursprung</a:t>
            </a:r>
          </a:p>
        </p:txBody>
      </p:sp>
    </p:spTree>
    <p:extLst>
      <p:ext uri="{BB962C8B-B14F-4D97-AF65-F5344CB8AC3E}">
        <p14:creationId xmlns:p14="http://schemas.microsoft.com/office/powerpoint/2010/main" val="319787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B1C45AE-B0FE-4D80-8E8E-ACEE46EA1875}"/>
              </a:ext>
            </a:extLst>
          </p:cNvPr>
          <p:cNvCxnSpPr>
            <a:cxnSpLocks/>
          </p:cNvCxnSpPr>
          <p:nvPr/>
        </p:nvCxnSpPr>
        <p:spPr>
          <a:xfrm flipH="1">
            <a:off x="1625600" y="3786715"/>
            <a:ext cx="4258564" cy="10900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BCC9F57-3A55-48F0-B91D-4C9221BEE9AB}"/>
              </a:ext>
            </a:extLst>
          </p:cNvPr>
          <p:cNvCxnSpPr>
            <a:cxnSpLocks/>
          </p:cNvCxnSpPr>
          <p:nvPr/>
        </p:nvCxnSpPr>
        <p:spPr>
          <a:xfrm>
            <a:off x="5884164" y="3786715"/>
            <a:ext cx="4682236" cy="10900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r>
              <a:rPr lang="de-DE" sz="5400" b="1" dirty="0">
                <a:solidFill>
                  <a:schemeClr val="tx1"/>
                </a:solidFill>
              </a:rPr>
              <a:t>Einsatz Warum Und Wo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320920D-C021-46A4-B6AE-DECB3EE46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89" y="4773169"/>
            <a:ext cx="2936093" cy="13779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D46E1A0-B37A-43B5-863D-514F29D31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211" y="4745653"/>
            <a:ext cx="2175903" cy="140546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11EC330-86A6-466A-B9B7-B530E0321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118" y="4773169"/>
            <a:ext cx="2936093" cy="1377950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05C252C-5653-4658-A0A4-12784BC032BA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884163" y="3786715"/>
            <a:ext cx="1" cy="9589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05F89118-1C81-4250-8A56-A3508102503F}"/>
              </a:ext>
            </a:extLst>
          </p:cNvPr>
          <p:cNvSpPr txBox="1"/>
          <p:nvPr/>
        </p:nvSpPr>
        <p:spPr>
          <a:xfrm>
            <a:off x="742626" y="6195696"/>
            <a:ext cx="2512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Fishing </a:t>
            </a:r>
            <a:r>
              <a:rPr lang="de-DE" sz="2000" dirty="0" err="1"/>
              <a:t>Attack</a:t>
            </a:r>
            <a:endParaRPr lang="de-DE" sz="20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698D95E-DF52-4EEB-BA54-0785A580356D}"/>
              </a:ext>
            </a:extLst>
          </p:cNvPr>
          <p:cNvSpPr txBox="1"/>
          <p:nvPr/>
        </p:nvSpPr>
        <p:spPr>
          <a:xfrm>
            <a:off x="4796211" y="6195696"/>
            <a:ext cx="2175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Spear</a:t>
            </a:r>
            <a:r>
              <a:rPr lang="de-DE" sz="2000" dirty="0"/>
              <a:t> Fishing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D27B787-5D19-4E47-A3F7-7910D0EE6462}"/>
              </a:ext>
            </a:extLst>
          </p:cNvPr>
          <p:cNvSpPr txBox="1"/>
          <p:nvPr/>
        </p:nvSpPr>
        <p:spPr>
          <a:xfrm>
            <a:off x="8725118" y="6195696"/>
            <a:ext cx="2936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Malware </a:t>
            </a:r>
            <a:r>
              <a:rPr lang="de-DE" sz="2000" dirty="0" err="1"/>
              <a:t>Injection</a:t>
            </a:r>
            <a:endParaRPr lang="de-DE" sz="200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54E68EA-BAE3-4FE6-B722-D5CA03830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162" y="1877786"/>
            <a:ext cx="3048000" cy="190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6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r>
              <a:rPr lang="de-DE" sz="5400" b="1" dirty="0">
                <a:solidFill>
                  <a:schemeClr val="bg1"/>
                </a:solidFill>
              </a:rPr>
              <a:t>Funktionsweise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A125BD9-C8D4-4E48-8ADA-546F6C0B1B20}"/>
              </a:ext>
            </a:extLst>
          </p:cNvPr>
          <p:cNvSpPr/>
          <p:nvPr/>
        </p:nvSpPr>
        <p:spPr>
          <a:xfrm>
            <a:off x="0" y="0"/>
            <a:ext cx="563336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377F2F5-65C0-45A0-80C3-5018969D90D1}"/>
              </a:ext>
            </a:extLst>
          </p:cNvPr>
          <p:cNvSpPr/>
          <p:nvPr/>
        </p:nvSpPr>
        <p:spPr>
          <a:xfrm>
            <a:off x="11167872" y="0"/>
            <a:ext cx="1024128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7023BB3-F7EA-4B78-BD74-BA15588A2ACE}"/>
              </a:ext>
            </a:extLst>
          </p:cNvPr>
          <p:cNvSpPr/>
          <p:nvPr/>
        </p:nvSpPr>
        <p:spPr>
          <a:xfrm>
            <a:off x="4294901" y="3429000"/>
            <a:ext cx="258183" cy="2877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17D43F7-935D-4D73-985F-CAC5678EBF7D}"/>
              </a:ext>
            </a:extLst>
          </p:cNvPr>
          <p:cNvSpPr/>
          <p:nvPr/>
        </p:nvSpPr>
        <p:spPr>
          <a:xfrm>
            <a:off x="7444827" y="3388210"/>
            <a:ext cx="258183" cy="2877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7772F6A-B6C3-43ED-B447-2E2D788C9298}"/>
              </a:ext>
            </a:extLst>
          </p:cNvPr>
          <p:cNvSpPr/>
          <p:nvPr/>
        </p:nvSpPr>
        <p:spPr>
          <a:xfrm>
            <a:off x="4250974" y="3405691"/>
            <a:ext cx="346036" cy="3971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F96E5F1-0207-4995-A77D-541915E4839B}"/>
              </a:ext>
            </a:extLst>
          </p:cNvPr>
          <p:cNvSpPr/>
          <p:nvPr/>
        </p:nvSpPr>
        <p:spPr>
          <a:xfrm>
            <a:off x="7400900" y="3374315"/>
            <a:ext cx="346036" cy="3971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67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Usb Anschluss Ausmalbilder - Ultra Coloring Pages">
            <a:extLst>
              <a:ext uri="{FF2B5EF4-FFF2-40B4-BE49-F238E27FC236}">
                <a16:creationId xmlns:a16="http://schemas.microsoft.com/office/drawing/2014/main" id="{F31E4752-03E6-3840-6A0F-E6F52881B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1" t="29053" r="23974" b="38386"/>
          <a:stretch/>
        </p:blipFill>
        <p:spPr bwMode="auto">
          <a:xfrm>
            <a:off x="1873579" y="4191466"/>
            <a:ext cx="1002567" cy="43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,495,079 Computer Symbole Vektorgrafiken, Cliparts und Illustrationen  Kaufen - 123RF">
            <a:extLst>
              <a:ext uri="{FF2B5EF4-FFF2-40B4-BE49-F238E27FC236}">
                <a16:creationId xmlns:a16="http://schemas.microsoft.com/office/drawing/2014/main" id="{A060A996-8F9C-CFED-D0D6-4826928B0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4" t="20821" r="8793" b="21579"/>
          <a:stretch/>
        </p:blipFill>
        <p:spPr bwMode="auto">
          <a:xfrm>
            <a:off x="1040031" y="2034643"/>
            <a:ext cx="2367814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ktor Modernen Flaches Design Linearen Symbol Handschrift Auf Tastatur  Gesture | Schwarze Dünne Linie Piktogramm Auf Weißem Hintergrund Lizenzfrei  Nutzbare SVG, Vektorgrafiken, Clip Arts, Illustrationen. Image 40805731.">
            <a:extLst>
              <a:ext uri="{FF2B5EF4-FFF2-40B4-BE49-F238E27FC236}">
                <a16:creationId xmlns:a16="http://schemas.microsoft.com/office/drawing/2014/main" id="{58D377A5-E136-A3D2-CF1C-B9E3C39D86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9" t="29645" r="6978" b="21289"/>
          <a:stretch/>
        </p:blipFill>
        <p:spPr bwMode="auto">
          <a:xfrm>
            <a:off x="5288171" y="3988298"/>
            <a:ext cx="2063253" cy="12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r>
              <a:rPr lang="de-DE" sz="5400" b="1" dirty="0">
                <a:solidFill>
                  <a:schemeClr val="tx1"/>
                </a:solidFill>
              </a:rPr>
              <a:t>Funktionsweise</a:t>
            </a:r>
            <a:endParaRPr lang="de-DE" dirty="0"/>
          </a:p>
        </p:txBody>
      </p:sp>
      <p:pic>
        <p:nvPicPr>
          <p:cNvPr id="1026" name="Picture 2" descr="Usb stick - Kostenlose technologie Icons">
            <a:extLst>
              <a:ext uri="{FF2B5EF4-FFF2-40B4-BE49-F238E27FC236}">
                <a16:creationId xmlns:a16="http://schemas.microsoft.com/office/drawing/2014/main" id="{133850C8-6D55-35BC-4DB9-BB1ED89DB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2" y="5538988"/>
            <a:ext cx="833548" cy="83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b stick - Kostenlose technologie Icons">
            <a:extLst>
              <a:ext uri="{FF2B5EF4-FFF2-40B4-BE49-F238E27FC236}">
                <a16:creationId xmlns:a16="http://schemas.microsoft.com/office/drawing/2014/main" id="{664F5438-AA0D-E031-8846-378BC1500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67" y="5771866"/>
            <a:ext cx="721360" cy="72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7A8B95C-06DA-BB34-DB64-5B18693C9929}"/>
              </a:ext>
            </a:extLst>
          </p:cNvPr>
          <p:cNvSpPr/>
          <p:nvPr/>
        </p:nvSpPr>
        <p:spPr>
          <a:xfrm>
            <a:off x="5673512" y="5647914"/>
            <a:ext cx="1174469" cy="969264"/>
          </a:xfrm>
          <a:prstGeom prst="ellips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8" name="Picture 14" descr="black hacker or software engineer symbol on white background. co –  Stock-Vektorgrafik | Adobe Stock">
            <a:extLst>
              <a:ext uri="{FF2B5EF4-FFF2-40B4-BE49-F238E27FC236}">
                <a16:creationId xmlns:a16="http://schemas.microsoft.com/office/drawing/2014/main" id="{B6ACFB3E-B654-B45E-21E1-24D120B52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7" t="17221" r="22918" b="16896"/>
          <a:stretch/>
        </p:blipFill>
        <p:spPr bwMode="auto">
          <a:xfrm>
            <a:off x="9304828" y="2041458"/>
            <a:ext cx="2132351" cy="258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rbiter Data">
            <a:extLst>
              <a:ext uri="{FF2B5EF4-FFF2-40B4-BE49-F238E27FC236}">
                <a16:creationId xmlns:a16="http://schemas.microsoft.com/office/drawing/2014/main" id="{B4C3592C-E429-89EE-E5BF-C9B9BF809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112" y="1921295"/>
            <a:ext cx="1759268" cy="175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458ECF65-27DB-09CF-C2E2-83E743553BB2}"/>
              </a:ext>
            </a:extLst>
          </p:cNvPr>
          <p:cNvSpPr/>
          <p:nvPr/>
        </p:nvSpPr>
        <p:spPr>
          <a:xfrm rot="18745141">
            <a:off x="1597697" y="4962092"/>
            <a:ext cx="625642" cy="358274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E7451FB5-55BF-6E0B-45BC-4C1D99877C0B}"/>
              </a:ext>
            </a:extLst>
          </p:cNvPr>
          <p:cNvSpPr/>
          <p:nvPr/>
        </p:nvSpPr>
        <p:spPr>
          <a:xfrm rot="16200000">
            <a:off x="6063424" y="5026064"/>
            <a:ext cx="512749" cy="34215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 nach rechts 7">
            <a:extLst>
              <a:ext uri="{FF2B5EF4-FFF2-40B4-BE49-F238E27FC236}">
                <a16:creationId xmlns:a16="http://schemas.microsoft.com/office/drawing/2014/main" id="{89365B2F-82AF-2456-7F63-72C1825FCCE1}"/>
              </a:ext>
            </a:extLst>
          </p:cNvPr>
          <p:cNvSpPr/>
          <p:nvPr/>
        </p:nvSpPr>
        <p:spPr>
          <a:xfrm>
            <a:off x="3983295" y="2541120"/>
            <a:ext cx="789271" cy="321661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6CC0012F-596E-D015-DAAD-18EFE48D266D}"/>
              </a:ext>
            </a:extLst>
          </p:cNvPr>
          <p:cNvSpPr/>
          <p:nvPr/>
        </p:nvSpPr>
        <p:spPr>
          <a:xfrm>
            <a:off x="7795991" y="2543879"/>
            <a:ext cx="987394" cy="31890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8771BAC-BA25-7755-E4C5-3CD69A3F09F9}"/>
              </a:ext>
            </a:extLst>
          </p:cNvPr>
          <p:cNvSpPr/>
          <p:nvPr/>
        </p:nvSpPr>
        <p:spPr>
          <a:xfrm>
            <a:off x="8798107" y="1580934"/>
            <a:ext cx="981635" cy="687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FF13E8A-610A-B541-808B-3512D07999B1}"/>
              </a:ext>
            </a:extLst>
          </p:cNvPr>
          <p:cNvSpPr/>
          <p:nvPr/>
        </p:nvSpPr>
        <p:spPr>
          <a:xfrm rot="18821206">
            <a:off x="11170309" y="3869800"/>
            <a:ext cx="714627" cy="447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308C22AD-6F43-5075-BA04-209CB24CDECA}"/>
              </a:ext>
            </a:extLst>
          </p:cNvPr>
          <p:cNvCxnSpPr>
            <a:cxnSpLocks/>
          </p:cNvCxnSpPr>
          <p:nvPr/>
        </p:nvCxnSpPr>
        <p:spPr>
          <a:xfrm>
            <a:off x="2374862" y="3649476"/>
            <a:ext cx="0" cy="4476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81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r>
              <a:rPr lang="de-DE" sz="5400" b="1" dirty="0">
                <a:solidFill>
                  <a:schemeClr val="bg1"/>
                </a:solidFill>
              </a:rPr>
              <a:t>DEMO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489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r>
              <a:rPr lang="de-DE" sz="5400" b="1" dirty="0">
                <a:solidFill>
                  <a:schemeClr val="tx1"/>
                </a:solidFill>
              </a:rPr>
              <a:t>Demo</a:t>
            </a:r>
            <a:endParaRPr lang="de-DE" dirty="0"/>
          </a:p>
        </p:txBody>
      </p:sp>
      <p:pic>
        <p:nvPicPr>
          <p:cNvPr id="16" name="Picture 2" descr="Dokument, Datei Kostenlos Symbol - Icon-Icons.com">
            <a:extLst>
              <a:ext uri="{FF2B5EF4-FFF2-40B4-BE49-F238E27FC236}">
                <a16:creationId xmlns:a16="http://schemas.microsoft.com/office/drawing/2014/main" id="{490AD26A-C6BD-94A3-9CD3-22291A5B3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4" y="3053333"/>
            <a:ext cx="1846729" cy="184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BD604C3-6D3E-42B2-E1AC-12CE8078501C}"/>
              </a:ext>
            </a:extLst>
          </p:cNvPr>
          <p:cNvCxnSpPr/>
          <p:nvPr/>
        </p:nvCxnSpPr>
        <p:spPr>
          <a:xfrm>
            <a:off x="2938182" y="3993697"/>
            <a:ext cx="82699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F55E0906-4663-2A62-C2E7-6784DF343E1E}"/>
              </a:ext>
            </a:extLst>
          </p:cNvPr>
          <p:cNvCxnSpPr/>
          <p:nvPr/>
        </p:nvCxnSpPr>
        <p:spPr>
          <a:xfrm>
            <a:off x="2938182" y="4213332"/>
            <a:ext cx="82699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16A40768-FD80-4661-99B5-3755F2A20512}"/>
              </a:ext>
            </a:extLst>
          </p:cNvPr>
          <p:cNvSpPr txBox="1"/>
          <p:nvPr/>
        </p:nvSpPr>
        <p:spPr>
          <a:xfrm>
            <a:off x="4536830" y="3082014"/>
            <a:ext cx="6037385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de-DE" altLang="de-DE" dirty="0"/>
              <a:t>DELAY 3000 </a:t>
            </a:r>
          </a:p>
          <a:p>
            <a:r>
              <a:rPr lang="de-DE" altLang="de-DE" dirty="0"/>
              <a:t>GUI r </a:t>
            </a:r>
          </a:p>
          <a:p>
            <a:r>
              <a:rPr lang="de-DE" altLang="de-DE" dirty="0"/>
              <a:t>DELAY 200 </a:t>
            </a:r>
          </a:p>
          <a:p>
            <a:r>
              <a:rPr lang="de-DE" altLang="de-DE" dirty="0"/>
              <a:t>STRING https://www.youtube.com/watch?v=dQw4w9WgXcQ </a:t>
            </a:r>
          </a:p>
          <a:p>
            <a:r>
              <a:rPr lang="de-DE" altLang="de-DE" dirty="0"/>
              <a:t>ENTER </a:t>
            </a:r>
          </a:p>
          <a:p>
            <a:r>
              <a:rPr lang="de-DE" altLang="de-DE" dirty="0"/>
              <a:t>DELAY 3000 </a:t>
            </a:r>
          </a:p>
          <a:p>
            <a:r>
              <a:rPr lang="de-DE" altLang="de-DE" dirty="0"/>
              <a:t>STRING f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14103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51_TF22378848.potx" id="{0DF01297-B667-4CDC-AA01-93DDD544AF65}" vid="{09B86540-B41D-42E9-BA95-47A6BAC2769B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Integrales Design</Template>
  <TotalTime>0</TotalTime>
  <Words>300</Words>
  <Application>Microsoft Office PowerPoint</Application>
  <PresentationFormat>Breitbild</PresentationFormat>
  <Paragraphs>63</Paragraphs>
  <Slides>12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PowerPoint-Präsentation</vt:lpstr>
      <vt:lpstr>Inhalt</vt:lpstr>
      <vt:lpstr>Was ist ein Bad-usb</vt:lpstr>
      <vt:lpstr>Ursprung</vt:lpstr>
      <vt:lpstr>Einsatz Warum Und Wo</vt:lpstr>
      <vt:lpstr>Funktionsweise</vt:lpstr>
      <vt:lpstr>Funktionsweise</vt:lpstr>
      <vt:lpstr>DEMO</vt:lpstr>
      <vt:lpstr>Demo</vt:lpstr>
      <vt:lpstr>Aufbau</vt:lpstr>
      <vt:lpstr>Prävention</vt:lpstr>
      <vt:lpstr>Alt + F4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/>
  <cp:revision>2</cp:revision>
  <dcterms:created xsi:type="dcterms:W3CDTF">2022-04-25T07:59:13Z</dcterms:created>
  <dcterms:modified xsi:type="dcterms:W3CDTF">2022-05-02T09:16:58Z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